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handoutMasterIdLst>
    <p:handoutMasterId r:id="rId24"/>
  </p:handoutMasterIdLst>
  <p:sldIdLst>
    <p:sldId id="859" r:id="rId3"/>
    <p:sldId id="1238" r:id="rId4"/>
    <p:sldId id="1239" r:id="rId5"/>
    <p:sldId id="1248" r:id="rId6"/>
    <p:sldId id="1249" r:id="rId7"/>
    <p:sldId id="1266" r:id="rId8"/>
    <p:sldId id="1269" r:id="rId9"/>
    <p:sldId id="1267" r:id="rId10"/>
    <p:sldId id="1270" r:id="rId11"/>
    <p:sldId id="1268" r:id="rId12"/>
    <p:sldId id="1251" r:id="rId13"/>
    <p:sldId id="1252" r:id="rId14"/>
    <p:sldId id="1263" r:id="rId15"/>
    <p:sldId id="1264" r:id="rId16"/>
    <p:sldId id="1265" r:id="rId17"/>
    <p:sldId id="1253" r:id="rId18"/>
    <p:sldId id="1255" r:id="rId19"/>
    <p:sldId id="1256" r:id="rId20"/>
    <p:sldId id="1271" r:id="rId21"/>
    <p:sldId id="1257" r:id="rId2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006EC0"/>
    <a:srgbClr val="F38928"/>
    <a:srgbClr val="FBC9BC"/>
    <a:srgbClr val="FEE2D1"/>
    <a:srgbClr val="F36821"/>
    <a:srgbClr val="D3ECE9"/>
    <a:srgbClr val="E6E1E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024" autoAdjust="0"/>
    <p:restoredTop sz="94606" autoAdjust="0"/>
  </p:normalViewPr>
  <p:slideViewPr>
    <p:cSldViewPr showGuides="1">
      <p:cViewPr varScale="1">
        <p:scale>
          <a:sx n="111" d="100"/>
          <a:sy n="111" d="100"/>
        </p:scale>
        <p:origin x="7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handoutMaster" Target="handoutMasters/handoutMaster1.xml"/><Relationship Id="rId23" Type="http://schemas.openxmlformats.org/officeDocument/2006/relationships/notesMaster" Target="notesMasters/notesMaster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39878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8.png"/><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1.png"/><Relationship Id="rId3" Type="http://schemas.openxmlformats.org/officeDocument/2006/relationships/image" Target="../media/image20.png"/><Relationship Id="rId2" Type="http://schemas.openxmlformats.org/officeDocument/2006/relationships/image" Target="../media/image9.png"/><Relationship Id="rId1"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21.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1.png"/><Relationship Id="rId3" Type="http://schemas.openxmlformats.org/officeDocument/2006/relationships/image" Target="../media/image24.png"/><Relationship Id="rId2" Type="http://schemas.openxmlformats.org/officeDocument/2006/relationships/image" Target="../media/image13.png"/><Relationship Id="rId1"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5.png"/><Relationship Id="rId1" Type="http://schemas.openxmlformats.org/officeDocument/2006/relationships/image" Target="../media/image12.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6.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9.png"/><Relationship Id="rId3" Type="http://schemas.openxmlformats.org/officeDocument/2006/relationships/image" Target="../media/image28.png"/><Relationship Id="rId2" Type="http://schemas.openxmlformats.org/officeDocument/2006/relationships/image" Target="../media/image11.png"/><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1.png"/><Relationship Id="rId2" Type="http://schemas.openxmlformats.org/officeDocument/2006/relationships/image" Target="../media/image12.png"/><Relationship Id="rId1"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抛体运动</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生活中的抛体运动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内容占位符 9"/>
              <p:cNvSpPr>
                <a:spLocks noGrp="1"/>
              </p:cNvSpPr>
              <p:nvPr>
                <p:ph idx="1"/>
              </p:nvPr>
            </p:nvSpPr>
            <p:spPr>
              <a:xfrm>
                <a:off x="360854" y="746120"/>
                <a:ext cx="11485848" cy="309689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铅球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做斜上抛运动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水平方向做匀速直线运动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竖直方向做竖直上抛运动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a:solidFill>
                      <a:srgbClr val="000000"/>
                    </a:solidFill>
                    <a:uFill>
                      <a:solidFill>
                        <a:srgbClr val="00B0F0"/>
                      </a:solidFill>
                    </a:uFill>
                    <a:latin typeface="Book Antiqua" panose="02040602050305030304" pitchFamily="18" charset="0"/>
                    <a:ea typeface="宋体" panose="02010600030101010101" pitchFamily="2" charset="-122"/>
                    <a:cs typeface="Times New Roman" panose="02020603050405020304" pitchFamily="18" charset="0"/>
                  </a:rPr>
                  <a:t>v</a:t>
                </a:r>
                <a:r>
                  <a:rPr lang="en-US" altLang="zh-CN" b="1" u="wavy"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u="wavy">
                    <a:solidFill>
                      <a:srgbClr val="000000"/>
                    </a:solidFill>
                    <a:uFill>
                      <a:solidFill>
                        <a:srgbClr val="00B0F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u="wavy" baseline="30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列式</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时需特别注意矢量的符号</a:t>
                </a:r>
                <a:r>
                  <a:rPr lang="en-US" altLang="zh-CN" b="1">
                    <a:solidFill>
                      <a:srgbClr val="00B0F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9"/>
              <p:cNvSpPr>
                <a:spLocks noRot="1" noChangeAspect="1" noMove="1" noResize="1" noEditPoints="1" noAdjustHandles="1" noChangeArrowheads="1" noChangeShapeType="1" noTextEdit="1"/>
              </p:cNvSpPr>
              <p:nvPr>
                <p:ph idx="1"/>
              </p:nvPr>
            </p:nvSpPr>
            <p:spPr>
              <a:xfrm>
                <a:off x="360854" y="746120"/>
                <a:ext cx="11485848" cy="3096895"/>
              </a:xfrm>
              <a:blipFill rotWithShape="1">
                <a:blip r:embed="rId1"/>
                <a:stretch>
                  <a:fillRect l="-2" t="-20" r="1" b="20"/>
                </a:stretch>
              </a:blipFill>
            </p:spPr>
            <p:txBody>
              <a:bodyPr/>
              <a:lstStyle/>
              <a:p>
                <a:r>
                  <a:rPr lang="zh-CN" altLang="en-US">
                    <a:noFill/>
                  </a:rPr>
                  <a:t> </a:t>
                </a:r>
              </a:p>
            </p:txBody>
          </p:sp>
        </mc:Fallback>
      </mc:AlternateContent>
      <p:pic>
        <p:nvPicPr>
          <p:cNvPr id="3" name="箭头右下.eps" descr="id:2147491336;FounderCES"/>
          <p:cNvPicPr/>
          <p:nvPr/>
        </p:nvPicPr>
        <p:blipFill>
          <a:blip r:embed="rId2"/>
          <a:stretch>
            <a:fillRect/>
          </a:stretch>
        </p:blipFill>
        <p:spPr>
          <a:xfrm>
            <a:off x="514145" y="2780928"/>
            <a:ext cx="394970" cy="310515"/>
          </a:xfrm>
          <a:prstGeom prst="rect">
            <a:avLst/>
          </a:prstGeom>
        </p:spPr>
      </p:pic>
      <p:pic>
        <p:nvPicPr>
          <p:cNvPr id="4" name="24解析.eps" descr="id:2147491329;FounderCES"/>
          <p:cNvPicPr/>
          <p:nvPr/>
        </p:nvPicPr>
        <p:blipFill>
          <a:blip r:embed="rId3"/>
          <a:stretch>
            <a:fillRect/>
          </a:stretch>
        </p:blipFill>
        <p:spPr>
          <a:xfrm>
            <a:off x="478582" y="969040"/>
            <a:ext cx="840740" cy="29972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idx="1"/>
          </p:nvPr>
        </p:nvSpPr>
        <p:spPr>
          <a:xfrm>
            <a:off x="360854" y="1270501"/>
            <a:ext cx="11485848" cy="3970318"/>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空间</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中的抛体运动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分析空间中的抛体运动的思路：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）明确题意，形成运动轨迹在空间分布情况的一个轮廓；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）以抛出点为坐标原点，根据运动情景建立三维直角坐标系；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）确定每个坐标轴上的受力特点，明确各自的运动性质；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依据已知条件、运动学公式找出在各个坐标轴方向的位移、速度、加速度大小；</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）利用运动的合成与分解知识确定研究的问题并列式求解</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3" name="24情境通.eps" descr="id:2147491350;FounderCES"/>
          <p:cNvPicPr/>
          <p:nvPr/>
        </p:nvPicPr>
        <p:blipFill>
          <a:blip r:embed="rId1">
            <a:clrChange>
              <a:clrFrom>
                <a:srgbClr val="000000">
                  <a:alpha val="0"/>
                </a:srgbClr>
              </a:clrFrom>
              <a:clrTo>
                <a:srgbClr val="000000">
                  <a:alpha val="0"/>
                </a:srgbClr>
              </a:clrTo>
            </a:clrChange>
          </a:blip>
          <a:stretch>
            <a:fillRect/>
          </a:stretch>
        </p:blipFill>
        <p:spPr>
          <a:xfrm>
            <a:off x="2998862" y="620688"/>
            <a:ext cx="5610225" cy="568325"/>
          </a:xfrm>
          <a:prstGeom prst="rect">
            <a:avLst/>
          </a:prstGeom>
        </p:spPr>
      </p:pic>
      <p:pic>
        <p:nvPicPr>
          <p:cNvPr id="4" name="情境1.eps" descr="id:2147491357;FounderCES"/>
          <p:cNvPicPr/>
          <p:nvPr/>
        </p:nvPicPr>
        <p:blipFill>
          <a:blip r:embed="rId2"/>
          <a:stretch>
            <a:fillRect/>
          </a:stretch>
        </p:blipFill>
        <p:spPr>
          <a:xfrm>
            <a:off x="360854" y="1413659"/>
            <a:ext cx="1228725" cy="43116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6"/>
              <p:cNvSpPr>
                <a:spLocks noGrp="1"/>
              </p:cNvSpPr>
              <p:nvPr>
                <p:ph idx="1"/>
              </p:nvPr>
            </p:nvSpPr>
            <p:spPr>
              <a:xfrm>
                <a:off x="360854" y="746120"/>
                <a:ext cx="11485848" cy="509079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）如图所示，某同学将离地高度为</a:t>
                </a:r>
                <a:r>
                  <a:rPr lang="en-US" altLang="zh-CN" b="1">
                    <a:solidFill>
                      <a:srgbClr val="000000"/>
                    </a:solidFill>
                    <a:ea typeface="宋体" panose="02010600030101010101" pitchFamily="2" charset="-122"/>
                    <a:cs typeface="Times New Roman" panose="02020603050405020304" pitchFamily="18" charset="0"/>
                  </a:rPr>
                  <a:t>1.2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的网球以</a:t>
                </a:r>
                <a:endPar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的速度斜向上击出，击球点到竖直墙壁的距离为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ea typeface="宋体" panose="02010600030101010101" pitchFamily="2" charset="-122"/>
                    <a:cs typeface="Times New Roman" panose="02020603050405020304" pitchFamily="18" charset="0"/>
                  </a:rPr>
                  <a:t>.8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当网球竖直分速度为零时，击中墙壁上离地高度为</a:t>
                </a:r>
                <a:r>
                  <a:rPr lang="en-US" altLang="zh-CN" b="1">
                    <a:solidFill>
                      <a:srgbClr val="000000"/>
                    </a:solidFill>
                    <a:ea typeface="宋体" panose="02010600030101010101" pitchFamily="2" charset="-122"/>
                    <a:cs typeface="Times New Roman" panose="02020603050405020304" pitchFamily="18" charset="0"/>
                  </a:rPr>
                  <a:t>8.4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网球与墙壁碰撞后，垂直墙面的速度分量大小变为碰前的</a:t>
                </a:r>
                <a:r>
                  <a:rPr lang="en-US" altLang="zh-CN" b="1">
                    <a:solidFill>
                      <a:srgbClr val="000000"/>
                    </a:solidFill>
                    <a:ea typeface="宋体" panose="02010600030101010101" pitchFamily="2" charset="-122"/>
                    <a:cs typeface="Times New Roman" panose="02020603050405020304" pitchFamily="18" charset="0"/>
                  </a:rPr>
                  <a:t>0.75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，平行墙面的速度分量不变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，网球碰墙后的速度大小</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和着地点到墙壁的距离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m/s</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ea typeface="宋体" panose="02010600030101010101" pitchFamily="2" charset="-122"/>
                    <a:cs typeface="Times New Roman" panose="02020603050405020304" pitchFamily="18" charset="0"/>
                  </a:rPr>
                  <a:t>.9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6"/>
              <p:cNvSpPr>
                <a:spLocks noRot="1" noChangeAspect="1" noMove="1" noResize="1" noEditPoints="1" noAdjustHandles="1" noChangeArrowheads="1" noChangeShapeType="1" noTextEdit="1"/>
              </p:cNvSpPr>
              <p:nvPr>
                <p:ph idx="1"/>
              </p:nvPr>
            </p:nvSpPr>
            <p:spPr>
              <a:xfrm>
                <a:off x="360854" y="746120"/>
                <a:ext cx="11485848" cy="5090795"/>
              </a:xfrm>
              <a:blipFill rotWithShape="1">
                <a:blip r:embed="rId1"/>
                <a:stretch>
                  <a:fillRect l="-2" t="-12" r="1" b="12"/>
                </a:stretch>
              </a:blipFill>
            </p:spPr>
            <p:txBody>
              <a:bodyPr/>
              <a:lstStyle/>
              <a:p>
                <a:r>
                  <a:rPr lang="zh-CN" altLang="en-US">
                    <a:noFill/>
                  </a:rPr>
                  <a:t> </a:t>
                </a:r>
              </a:p>
            </p:txBody>
          </p:sp>
        </mc:Fallback>
      </mc:AlternateContent>
      <p:pic>
        <p:nvPicPr>
          <p:cNvPr id="3" name="24典例1.eps" descr="id:2147491364;FounderCES"/>
          <p:cNvPicPr/>
          <p:nvPr/>
        </p:nvPicPr>
        <p:blipFill>
          <a:blip r:embed="rId2"/>
          <a:stretch>
            <a:fillRect/>
          </a:stretch>
        </p:blipFill>
        <p:spPr>
          <a:xfrm>
            <a:off x="374437" y="908720"/>
            <a:ext cx="1203325" cy="387350"/>
          </a:xfrm>
          <a:prstGeom prst="rect">
            <a:avLst/>
          </a:prstGeom>
        </p:spPr>
      </p:pic>
      <p:pic>
        <p:nvPicPr>
          <p:cNvPr id="4" name="25lk657.jpg" descr="id:2147491371;FounderCES"/>
          <p:cNvPicPr/>
          <p:nvPr/>
        </p:nvPicPr>
        <p:blipFill>
          <a:blip r:embed="rId3"/>
          <a:stretch>
            <a:fillRect/>
          </a:stretch>
        </p:blipFill>
        <p:spPr>
          <a:xfrm>
            <a:off x="4583038" y="3573016"/>
            <a:ext cx="2880320" cy="2161390"/>
          </a:xfrm>
          <a:prstGeom prst="rect">
            <a:avLst/>
          </a:prstGeom>
        </p:spPr>
      </p:pic>
      <p:pic>
        <p:nvPicPr>
          <p:cNvPr id="5" name="24答案.eps" descr="id:2147491385;FounderCES"/>
          <p:cNvPicPr/>
          <p:nvPr/>
        </p:nvPicPr>
        <p:blipFill>
          <a:blip r:embed="rId4"/>
          <a:stretch>
            <a:fillRect/>
          </a:stretch>
        </p:blipFill>
        <p:spPr>
          <a:xfrm>
            <a:off x="374437" y="6041022"/>
            <a:ext cx="840740" cy="299720"/>
          </a:xfrm>
          <a:prstGeom prst="rect">
            <a:avLst/>
          </a:prstGeom>
        </p:spPr>
      </p:pic>
      <p:sp>
        <p:nvSpPr>
          <p:cNvPr id="2" name="矩形 1"/>
          <p:cNvSpPr/>
          <p:nvPr/>
        </p:nvSpPr>
        <p:spPr>
          <a:xfrm>
            <a:off x="1342678" y="5879013"/>
            <a:ext cx="612668"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BD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620688"/>
                <a:ext cx="11485848" cy="4919980"/>
              </a:xfrm>
            </p:spPr>
            <p:txBody>
              <a:bodyPr/>
              <a:lstStyle/>
              <a:p>
                <a:pPr hangingPunct="0">
                  <a:spcAft>
                    <a:spcPts val="0"/>
                  </a:spcAft>
                  <a:tabLst>
                    <a:tab pos="5850890" algn="l"/>
                  </a:tabLst>
                </a:pPr>
                <a:r>
                  <a:rPr lang="en-US"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网球击出时的速度为</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竖直方向有</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sz="2200" b="1" i="1">
                            <a:solidFill>
                              <a:srgbClr val="000000"/>
                            </a:solidFill>
                            <a:latin typeface="Cambria Math" panose="02040503050406030204" pitchFamily="18" charset="0"/>
                            <a:ea typeface="MS Mincho" charset="0"/>
                            <a:cs typeface="Cambria Math" panose="02040503050406030204" pitchFamily="18" charset="0"/>
                          </a:rPr>
                          <m:t>竖直</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代入数据解得</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竖直</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𝟒𝟓</m:t>
                        </m:r>
                        <m:r>
                          <a:rPr lang="zh-CN"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𝟐𝟓</m:t>
                        </m:r>
                        <m:r>
                          <m:rPr>
                            <m:nor/>
                          </m:rP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rad>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m/s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zh-CN"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rad>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网球击出点到</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点水平方向的距离</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2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a:t>
                </a:r>
                <a:r>
                  <a:rPr lang="zh-CN"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竖直</m:t>
                            </m:r>
                          </m:sub>
                        </m:sSub>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根据几何关系可得</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网球击中墙面时垂直墙面的速度分量</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a:t>
                </a:r>
                <a:r>
                  <a:rPr lang="en-US" altLang="zh-CN" sz="2200" b="1" baseline="-25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a:t>
                </a:r>
                <a:r>
                  <a:rPr lang="zh-CN"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平行墙面的速度分量</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a:t>
                </a:r>
                <a:r>
                  <a:rPr lang="zh-CN" altLang="zh-CN" sz="2200" b="1" baseline="-250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a:t>
                </a:r>
                <a:r>
                  <a:rPr lang="zh-CN"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反弹后</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垂直墙面的速度分量</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a:t>
                </a:r>
                <a:r>
                  <a:rPr lang="en-US" altLang="zh-CN" sz="2200" b="1" baseline="-25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75</a:t>
                </a:r>
                <a:r>
                  <a:rPr lang="zh-CN"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a:t>
                </a:r>
                <a:r>
                  <a:rPr lang="en-US" altLang="zh-CN" sz="2200" b="1" baseline="-25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则反弹后的网球速度大小为</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2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水平</m:t>
                            </m:r>
                          </m:sub>
                        </m:sSub>
                        <m:r>
                          <a:rPr lang="zh-CN" altLang="zh-CN" sz="2200" b="1">
                            <a:solidFill>
                              <a:srgbClr val="000000"/>
                            </a:solidFill>
                            <a:latin typeface="Cambria Math" panose="02040503050406030204" pitchFamily="18" charset="0"/>
                            <a:ea typeface="宋体" panose="02010600030101010101" pitchFamily="2" charset="-122"/>
                            <a:cs typeface="宋体" panose="02010600030101010101" pitchFamily="2" charset="-122"/>
                          </a:rPr>
                          <m:t>⊥</m:t>
                        </m:r>
                        <m: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水平</m:t>
                            </m:r>
                            <m:r>
                              <a:rPr lang="zh-CN" altLang="zh-CN" sz="2200" b="1">
                                <a:solidFill>
                                  <a:srgbClr val="000000"/>
                                </a:solidFill>
                                <a:latin typeface="Cambria Math" panose="02040503050406030204" pitchFamily="18" charset="0"/>
                                <a:ea typeface="宋体" panose="02010600030101010101" pitchFamily="2" charset="-122"/>
                                <a:cs typeface="宋体" panose="02010600030101010101" pitchFamily="2" charset="-122"/>
                              </a:rPr>
                              <m:t>∥</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e>
                    </m:rad>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rad>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网球落到地面的时间</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𝟒𝟓</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den>
                        </m:f>
                      </m:e>
                    </m:rad>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着地点到墙壁的距离</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a:t>
                </a:r>
                <a:r>
                  <a:rPr lang="en-US" altLang="zh-CN" sz="2200" b="1" baseline="-25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m</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620688"/>
                <a:ext cx="11485848" cy="4919980"/>
              </a:xfrm>
              <a:blipFill rotWithShape="1">
                <a:blip r:embed="rId1"/>
                <a:stretch>
                  <a:fillRect l="-2" t="-6" r="1" b="6"/>
                </a:stretch>
              </a:blipFill>
            </p:spPr>
            <p:txBody>
              <a:bodyPr/>
              <a:lstStyle/>
              <a:p>
                <a:r>
                  <a:rPr lang="zh-CN" altLang="en-US">
                    <a:noFill/>
                  </a:rPr>
                  <a:t> </a:t>
                </a:r>
              </a:p>
            </p:txBody>
          </p:sp>
        </mc:Fallback>
      </mc:AlternateContent>
      <p:pic>
        <p:nvPicPr>
          <p:cNvPr id="3" name="24解析.eps" descr="id:2147491378;FounderCES"/>
          <p:cNvPicPr/>
          <p:nvPr/>
        </p:nvPicPr>
        <p:blipFill>
          <a:blip r:embed="rId2"/>
          <a:stretch>
            <a:fillRect/>
          </a:stretch>
        </p:blipFill>
        <p:spPr>
          <a:xfrm>
            <a:off x="406574" y="855296"/>
            <a:ext cx="840740" cy="29972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454233"/>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两</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个抛体的关联问题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三类常见的两体平抛运动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）若两物体同时从同一高度（</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或同一点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）抛出，则两物体始终在同一高度，二者间距只取决于两物体的水平分运动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）若两物体同时从不同高度抛出，则两物体间的高度差始终与抛出时的高度差相同，二者间距由两物体的水平分运动和竖直高度差共同决定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）若两物体从同一点先后抛出，两物体间的高度差随时间均匀增大，二者间距取决于两物体的水平分运动和竖直分运动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3" name="情境2.eps" descr="id:2147491392;FounderCES"/>
          <p:cNvPicPr/>
          <p:nvPr/>
        </p:nvPicPr>
        <p:blipFill>
          <a:blip r:embed="rId1"/>
          <a:stretch>
            <a:fillRect/>
          </a:stretch>
        </p:blipFill>
        <p:spPr>
          <a:xfrm>
            <a:off x="392054" y="908720"/>
            <a:ext cx="1228725" cy="43116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3900235"/>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抛体相遇问题的研究方法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若假设一个做自由落体运动的物体作为参考系，抛体运动都变成了匀速直线运动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抛运动可以看成斜向的匀速直线运动与自由落体运动的合成，平抛运动可以看成水平方向的匀速直线运动与自由落体运动的合成，竖直上抛运动或竖直下抛运动可以看成竖直方向的匀速直线运动与自由落体运动的合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在研究两个抛体的相遇问题时，以做自由落体运动的某物体作为参考系，可将抛体相遇问题变成匀速直线运动的相遇问题，再进行求解就简单多了</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632294"/>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山东潍坊二模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为同一竖直平面内的三点，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位于同一条竖直线上，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位于水平地面上，且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某一时刻小球甲从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点水平抛出，同时小球乙从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角抛出，速度方向如图所示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两小球在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点相遇，不计空气阻力，下列说法正确的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从抛出到相遇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小球乙的速度变化量大于小球甲的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小球甲、乙的初速度大小之比为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相遇前瞬间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小球甲、乙的速度大小之比为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仅改变小球乙抛出时的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则其落地点一定位于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4632294"/>
              </a:xfrm>
              <a:blipFill rotWithShape="1">
                <a:blip r:embed="rId1"/>
                <a:stretch>
                  <a:fillRect l="-2" t="-14" r="1" b="13"/>
                </a:stretch>
              </a:blipFill>
            </p:spPr>
            <p:txBody>
              <a:bodyPr/>
              <a:lstStyle/>
              <a:p>
                <a:r>
                  <a:rPr lang="zh-CN" altLang="en-US">
                    <a:noFill/>
                  </a:rPr>
                  <a:t> </a:t>
                </a:r>
              </a:p>
            </p:txBody>
          </p:sp>
        </mc:Fallback>
      </mc:AlternateContent>
      <p:pic>
        <p:nvPicPr>
          <p:cNvPr id="3" name="24典例2.eps" descr="id:2147491399;FounderCES"/>
          <p:cNvPicPr/>
          <p:nvPr/>
        </p:nvPicPr>
        <p:blipFill>
          <a:blip r:embed="rId2"/>
          <a:stretch>
            <a:fillRect/>
          </a:stretch>
        </p:blipFill>
        <p:spPr>
          <a:xfrm>
            <a:off x="366175" y="908720"/>
            <a:ext cx="1203325" cy="387350"/>
          </a:xfrm>
          <a:prstGeom prst="rect">
            <a:avLst/>
          </a:prstGeom>
        </p:spPr>
      </p:pic>
      <p:pic>
        <p:nvPicPr>
          <p:cNvPr id="5" name="25lk658.jpg" descr="id:2147491406;FounderCES"/>
          <p:cNvPicPr/>
          <p:nvPr/>
        </p:nvPicPr>
        <p:blipFill>
          <a:blip r:embed="rId3"/>
          <a:stretch>
            <a:fillRect/>
          </a:stretch>
        </p:blipFill>
        <p:spPr>
          <a:xfrm>
            <a:off x="9119542" y="2564904"/>
            <a:ext cx="2808312" cy="2304256"/>
          </a:xfrm>
          <a:prstGeom prst="rect">
            <a:avLst/>
          </a:prstGeom>
        </p:spPr>
      </p:pic>
      <p:pic>
        <p:nvPicPr>
          <p:cNvPr id="6" name="24答案.eps" descr="id:2147491420;FounderCES"/>
          <p:cNvPicPr/>
          <p:nvPr/>
        </p:nvPicPr>
        <p:blipFill>
          <a:blip r:embed="rId4"/>
          <a:stretch>
            <a:fillRect/>
          </a:stretch>
        </p:blipFill>
        <p:spPr>
          <a:xfrm>
            <a:off x="547467" y="5579296"/>
            <a:ext cx="840740" cy="299720"/>
          </a:xfrm>
          <a:prstGeom prst="rect">
            <a:avLst/>
          </a:prstGeom>
        </p:spPr>
      </p:pic>
      <p:sp>
        <p:nvSpPr>
          <p:cNvPr id="2" name="矩形 1"/>
          <p:cNvSpPr/>
          <p:nvPr/>
        </p:nvSpPr>
        <p:spPr>
          <a:xfrm>
            <a:off x="1414686" y="5352424"/>
            <a:ext cx="612668"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BD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683;FounderCES"/>
          <p:cNvPicPr/>
          <p:nvPr/>
        </p:nvPicPr>
        <p:blipFill>
          <a:blip r:embed="rId1"/>
          <a:stretch>
            <a:fillRect/>
          </a:stretch>
        </p:blipFill>
        <p:spPr>
          <a:xfrm>
            <a:off x="406574" y="908720"/>
            <a:ext cx="840740" cy="299720"/>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692696"/>
                <a:ext cx="11485848" cy="5454015"/>
              </a:xfrm>
            </p:spPr>
            <p:txBody>
              <a:bodyPr/>
              <a:lstStyle/>
              <a:p>
                <a:pPr hangingPunct="0">
                  <a:spcAft>
                    <a:spcPts val="0"/>
                  </a:spcAft>
                  <a:tabLst>
                    <a:tab pos="5850890" algn="l"/>
                  </a:tabLst>
                </a:pPr>
                <a:r>
                  <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变化量为</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两小球的运动时间相等</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所以从抛出到相遇</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速度变化量相等</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PQ</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QN</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小球甲做平抛运动</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小球乙做斜上抛运动</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联立可得</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ad>
                          <m:radPr>
                            <m:degHide m:val="on"/>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den>
                    </m:f>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相遇前瞬间</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小球甲的速度大小为</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zh-CN"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zh-CN"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𝒈𝒕</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rad>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oMath>
                </a14:m>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小球乙的速度大小为</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甲</m:t>
                            </m:r>
                          </m:sub>
                        </m:sSub>
                      </m:num>
                      <m:den>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乙</m:t>
                            </m:r>
                          </m:sub>
                        </m:sSub>
                      </m:den>
                    </m:f>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num>
                      <m:den>
                        <m:rad>
                          <m:radPr>
                            <m:degHide m:val="on"/>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den>
                    </m:f>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对小球乙有</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𝐬𝐢𝐧𝟐</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endPar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850890" algn="l"/>
                  </a:tabLst>
                </a:pP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小球乙的水平位移最大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若改变小球乙抛出时的</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角</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其水平位移减小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即其落地点一定位于</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点的左侧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sz="2300"/>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692696"/>
                <a:ext cx="11485848" cy="5454015"/>
              </a:xfrm>
              <a:blipFill rotWithShape="1">
                <a:blip r:embed="rId2"/>
                <a:stretch>
                  <a:fillRect l="-2" t="-10" r="1" b="10"/>
                </a:stretch>
              </a:blipFill>
            </p:spPr>
            <p:txBody>
              <a:bodyPr/>
              <a:lstStyle/>
              <a:p>
                <a:r>
                  <a:rPr lang="zh-CN" altLang="en-US">
                    <a:noFill/>
                  </a:rPr>
                  <a:t> </a:t>
                </a:r>
              </a:p>
            </p:txBody>
          </p:sp>
        </mc:Fallback>
      </mc:AlternateContent>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600717"/>
            <a:ext cx="11485848" cy="6428683"/>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平</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抛运动的临界、极值问题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通过关键词来判断临界点、极值点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）有些题目中有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刚好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等字眼，明显表明题述的过程中存在着临界点；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）若题目中有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取值范围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多长时间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多大距离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等词语，表明题述的过程中存在着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起、止点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，而这些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起、止点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往往就是临界点；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）若题目中有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等字眼，表明题述的过程中存在着极值点，这些极值点往往也是临界点</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解题思路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）确定临界状态及临界轨迹，并由此列出符合临界条件的物理方程；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）注意恰当运用数学知识分析求解临界与极值问题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情境3.eps" descr="id:2147491427;FounderCES"/>
          <p:cNvPicPr/>
          <p:nvPr/>
        </p:nvPicPr>
        <p:blipFill>
          <a:blip r:embed="rId1"/>
          <a:stretch>
            <a:fillRect/>
          </a:stretch>
        </p:blipFill>
        <p:spPr>
          <a:xfrm>
            <a:off x="334566" y="742992"/>
            <a:ext cx="1228725" cy="43116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3.eps" descr="id:2147489711;FounderCES"/>
          <p:cNvPicPr/>
          <p:nvPr/>
        </p:nvPicPr>
        <p:blipFill>
          <a:blip r:embed="rId1"/>
          <a:stretch>
            <a:fillRect/>
          </a:stretch>
        </p:blipFill>
        <p:spPr>
          <a:xfrm>
            <a:off x="386424" y="908720"/>
            <a:ext cx="1203325" cy="387350"/>
          </a:xfrm>
          <a:prstGeom prst="rect">
            <a:avLst/>
          </a:prstGeom>
        </p:spPr>
      </p:pic>
      <p:pic>
        <p:nvPicPr>
          <p:cNvPr id="4" name="24答案.eps" descr="id:2147489725;FounderCES"/>
          <p:cNvPicPr/>
          <p:nvPr/>
        </p:nvPicPr>
        <p:blipFill>
          <a:blip r:embed="rId2"/>
          <a:stretch>
            <a:fillRect/>
          </a:stretch>
        </p:blipFill>
        <p:spPr>
          <a:xfrm>
            <a:off x="408661" y="6023390"/>
            <a:ext cx="840740" cy="299720"/>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804768"/>
                <a:ext cx="11485848" cy="5101590"/>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辽宁鞍山一模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）如图甲所示为一个网球场的示意图，一个网球发球机固定在底角处，可以将网球沿平行于地面的各个方向发出，发球点距地面的高度为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ea typeface="宋体" panose="02010600030101010101" pitchFamily="2" charset="-122"/>
                    <a:cs typeface="Times New Roman" panose="02020603050405020304" pitchFamily="18" charset="0"/>
                  </a:rPr>
                  <a:t>.8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，球网高为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如图乙所示为对应的俯视图，其中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按照规则，网球发出后不触网且落在对面阴影区域（</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包含虚线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）内为有效发球，图中虚线为球场的等分线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则发球机有效发球时发出网球的最小速率为（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忽略一切阻力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重力加速度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𝟏𝟓</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                        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m/s</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                           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804768"/>
                <a:ext cx="11485848" cy="5101590"/>
              </a:xfrm>
              <a:blipFill rotWithShape="1">
                <a:blip r:embed="rId3"/>
                <a:stretch>
                  <a:fillRect l="-2" t="-4" r="1" b="4"/>
                </a:stretch>
              </a:blipFill>
            </p:spPr>
            <p:txBody>
              <a:bodyPr/>
              <a:lstStyle/>
              <a:p>
                <a:r>
                  <a:rPr lang="zh-CN" altLang="en-US">
                    <a:noFill/>
                  </a:rPr>
                  <a:t> </a:t>
                </a:r>
              </a:p>
            </p:txBody>
          </p:sp>
        </mc:Fallback>
      </mc:AlternateContent>
      <p:pic>
        <p:nvPicPr>
          <p:cNvPr id="2" name="图片 1"/>
          <p:cNvPicPr>
            <a:picLocks noChangeAspect="1"/>
          </p:cNvPicPr>
          <p:nvPr/>
        </p:nvPicPr>
        <p:blipFill>
          <a:blip r:embed="rId4"/>
          <a:stretch>
            <a:fillRect/>
          </a:stretch>
        </p:blipFill>
        <p:spPr>
          <a:xfrm>
            <a:off x="6116822" y="3645024"/>
            <a:ext cx="5491214" cy="2162342"/>
          </a:xfrm>
          <a:prstGeom prst="rect">
            <a:avLst/>
          </a:prstGeom>
        </p:spPr>
      </p:pic>
      <p:sp>
        <p:nvSpPr>
          <p:cNvPr id="5" name="矩形 4"/>
          <p:cNvSpPr/>
          <p:nvPr/>
        </p:nvSpPr>
        <p:spPr>
          <a:xfrm>
            <a:off x="1386007" y="5833244"/>
            <a:ext cx="407484"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A</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564807" y="692696"/>
            <a:ext cx="6380842" cy="648748"/>
          </a:xfrm>
          <a:prstGeom prst="rect">
            <a:avLst/>
          </a:prstGeom>
        </p:spPr>
      </p:pic>
      <p:sp>
        <p:nvSpPr>
          <p:cNvPr id="5" name="内容占位符 4"/>
          <p:cNvSpPr>
            <a:spLocks noGrp="1"/>
          </p:cNvSpPr>
          <p:nvPr>
            <p:ph idx="1"/>
          </p:nvPr>
        </p:nvSpPr>
        <p:spPr>
          <a:xfrm>
            <a:off x="360854" y="1412776"/>
            <a:ext cx="11485848" cy="3346237"/>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抛体运动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以一定的初速度将物体抛出，物体仅在重力作用下所做的运动，称为抛体运动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根据抛出物体的初速度方向，把抛体运动分为平抛运动、竖直上抛运动、竖直下抛运动和斜抛运动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点.eps" descr="id:2147491266;FounderCES"/>
          <p:cNvPicPr/>
          <p:nvPr/>
        </p:nvPicPr>
        <p:blipFill>
          <a:blip r:embed="rId2"/>
          <a:stretch>
            <a:fillRect/>
          </a:stretch>
        </p:blipFill>
        <p:spPr>
          <a:xfrm>
            <a:off x="360854" y="1486616"/>
            <a:ext cx="1378585" cy="43116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796790"/>
              </a:xfrm>
            </p:spPr>
            <p:txBody>
              <a:bodyPr/>
              <a:lstStyle/>
              <a:p>
                <a:pPr hangingPunct="0">
                  <a:lnSpc>
                    <a:spcPct val="130000"/>
                  </a:lnSpc>
                  <a:spcAft>
                    <a:spcPts val="0"/>
                  </a:spcAft>
                  <a:tabLst>
                    <a:tab pos="5850890" algn="l"/>
                  </a:tabLst>
                </a:pPr>
                <a:r>
                  <a:rPr lang="en-US" altLang="zh-CN" sz="20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发球机有效发球且发出网球的速率最小时</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网球应恰好到达有效区域的边缘</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网球从</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点发出后落在</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网球从</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点发出后</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在竖直方向做自由落体运动</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sSubSup>
                      <m:sSub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𝑨𝑪</m:t>
                        </m:r>
                      </m:sub>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0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num>
                          <m:den>
                            <m:r>
                              <m:rPr>
                                <m:nor/>
                              </m:rP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e>
                    </m:rad>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den>
                        </m:f>
                      </m:e>
                    </m:rad>
                  </m:oMath>
                </a14:m>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000" b="1">
                    <a:solidFill>
                      <a:srgbClr val="000000"/>
                    </a:solidFill>
                    <a:ea typeface="宋体" panose="02010600030101010101" pitchFamily="2" charset="-122"/>
                    <a:cs typeface="Times New Roman" panose="02020603050405020304" pitchFamily="18" charset="0"/>
                  </a:rPr>
                  <a:t>.6 </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若网球恰不触网</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sSubSup>
                      <m:sSub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𝑨𝑩</m:t>
                        </m:r>
                      </m:sub>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0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r>
                              <a:rPr lang="en-US" altLang="zh-CN" sz="20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r>
                              <m:rPr>
                                <m:nor/>
                              </m:rPr>
                              <a:rPr lang="zh-CN"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m:rPr>
                                <m:nor/>
                              </m:rP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e>
                    </m:rad>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zh-CN"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sz="20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zh-CN"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den>
                        </m:f>
                      </m:e>
                    </m:rad>
                  </m:oMath>
                </a14:m>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000" b="1">
                    <a:solidFill>
                      <a:srgbClr val="000000"/>
                    </a:solidFill>
                    <a:ea typeface="宋体" panose="02010600030101010101" pitchFamily="2" charset="-122"/>
                    <a:cs typeface="Times New Roman" panose="02020603050405020304" pitchFamily="18" charset="0"/>
                  </a:rPr>
                  <a:t>.4 </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网球在水平方向上做匀速直线运动</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0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0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因三角形</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CMB</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与三角形</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CNA</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相似</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NM</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NC</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a:t>
                </a:r>
                <a:r>
                  <a:rPr lang="en-US"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12m</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9m</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NC</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m</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𝑵𝑪</m:t>
                            </m:r>
                          </m:sub>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zh-CN"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Sub>
                                  <m:sSub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d>
                          </m:e>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rad>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rad>
                      <m:radPr>
                        <m:degHide m:val="on"/>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oMath>
                </a14:m>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则发球机有效发球时发出网球的</a:t>
                </a:r>
                <a:endPar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tabLst>
                    <a:tab pos="5850890" algn="l"/>
                  </a:tabLst>
                </a:pP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最小速率为</a:t>
                </a:r>
                <a:r>
                  <a:rPr lang="en-US"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𝑨𝑪</m:t>
                            </m:r>
                          </m:sub>
                        </m:sSub>
                      </m:num>
                      <m:den>
                        <m:sSub>
                          <m:sSub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𝑨𝑪</m:t>
                            </m:r>
                          </m:sub>
                        </m:sSub>
                      </m:den>
                    </m:f>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𝟏𝟓</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rad>
                      <m:radPr>
                        <m:degHide m:val="on"/>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oMath>
                </a14:m>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796790"/>
              </a:xfrm>
              <a:blipFill rotWithShape="1">
                <a:blip r:embed="rId1"/>
                <a:stretch>
                  <a:fillRect l="-2" t="-13" r="1" b="13"/>
                </a:stretch>
              </a:blipFill>
            </p:spPr>
            <p:txBody>
              <a:bodyPr/>
              <a:lstStyle/>
              <a:p>
                <a:r>
                  <a:rPr lang="zh-CN" altLang="en-US">
                    <a:noFill/>
                  </a:rPr>
                  <a:t> </a:t>
                </a:r>
              </a:p>
            </p:txBody>
          </p:sp>
        </mc:Fallback>
      </mc:AlternateContent>
      <p:pic>
        <p:nvPicPr>
          <p:cNvPr id="4" name="24解析.eps" descr="id:2147491455;FounderCES"/>
          <p:cNvPicPr/>
          <p:nvPr/>
        </p:nvPicPr>
        <p:blipFill>
          <a:blip r:embed="rId2"/>
          <a:stretch>
            <a:fillRect/>
          </a:stretch>
        </p:blipFill>
        <p:spPr>
          <a:xfrm>
            <a:off x="360854" y="836712"/>
            <a:ext cx="840740" cy="299720"/>
          </a:xfrm>
          <a:prstGeom prst="rect">
            <a:avLst/>
          </a:prstGeom>
        </p:spPr>
      </p:pic>
      <p:pic>
        <p:nvPicPr>
          <p:cNvPr id="5" name="25lk661.jpg" descr="id:2147491462;FounderCES"/>
          <p:cNvPicPr/>
          <p:nvPr/>
        </p:nvPicPr>
        <p:blipFill>
          <a:blip r:embed="rId3"/>
          <a:stretch>
            <a:fillRect/>
          </a:stretch>
        </p:blipFill>
        <p:spPr>
          <a:xfrm>
            <a:off x="8831694" y="4076556"/>
            <a:ext cx="1872208" cy="187220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抛体运动的特点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）受力特点：物体在运动过程中</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只受重力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）运动特点：抛体运动的轨迹是一条抛物线，运动过程中加速度始终为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匀变速运动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）速度变化特点：水平方向速度不变，竖直方向加速度为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方向竖直向下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），经过最高点时速度等于初速度在水平方向的分速度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12293" y="690635"/>
            <a:ext cx="6349737" cy="697626"/>
          </a:xfrm>
          <a:prstGeom prst="rect">
            <a:avLst/>
          </a:prstGeom>
        </p:spPr>
      </p:pic>
      <p:pic>
        <p:nvPicPr>
          <p:cNvPr id="4" name="要点1.eps" descr="id:2147489585;FounderCES"/>
          <p:cNvPicPr/>
          <p:nvPr/>
        </p:nvPicPr>
        <p:blipFill>
          <a:blip r:embed="rId2"/>
          <a:stretch>
            <a:fillRect/>
          </a:stretch>
        </p:blipFill>
        <p:spPr>
          <a:xfrm>
            <a:off x="360854" y="1556792"/>
            <a:ext cx="1228725" cy="431165"/>
          </a:xfrm>
          <a:prstGeom prst="rect">
            <a:avLst/>
          </a:prstGeom>
        </p:spPr>
      </p:pic>
      <p:sp>
        <p:nvSpPr>
          <p:cNvPr id="5" name="内容占位符 4"/>
          <p:cNvSpPr>
            <a:spLocks noGrp="1"/>
          </p:cNvSpPr>
          <p:nvPr>
            <p:ph idx="1"/>
          </p:nvPr>
        </p:nvSpPr>
        <p:spPr>
          <a:xfrm>
            <a:off x="360854" y="1412776"/>
            <a:ext cx="11485848" cy="2306955"/>
          </a:xfrm>
        </p:spPr>
        <p:txBody>
          <a:bodyPr/>
          <a:lstStyle/>
          <a:p>
            <a:pPr hangingPunct="0">
              <a:spcAft>
                <a:spcPts val="0"/>
              </a:spcAft>
              <a:tabLst>
                <a:tab pos="585089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用</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运动的合成与分解研究抛体运动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以斜上抛运动为例，物体的初速度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与水平方向的夹角为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，将初速度沿水平方向和竖直方向分解，物体在水平方向上做速度为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的匀速直线运动，在竖直方向做初速度为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的竖直上抛运动，如图所示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6" name="25lk655.jpg" descr="id:2147491287;FounderCES"/>
          <p:cNvPicPr/>
          <p:nvPr/>
        </p:nvPicPr>
        <p:blipFill>
          <a:blip r:embed="rId3"/>
          <a:stretch>
            <a:fillRect/>
          </a:stretch>
        </p:blipFill>
        <p:spPr>
          <a:xfrm>
            <a:off x="4367014" y="3861048"/>
            <a:ext cx="2676525" cy="232918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3267075"/>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）做斜上抛运动的物体从起点运动到顶点的过程，从竖直方向来看，可视为做上抛运动的物体从起点运动到最高点的过程，因此物体运动到顶点所用的时间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𝐯</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，顶点高度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𝐯</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𝐧</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所以竖直方向的分速度越大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斜上抛运动的高度越高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），物体在顶点时的速度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，方向在水平方向上</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3267075"/>
              </a:xfrm>
              <a:blipFill rotWithShape="1">
                <a:blip r:embed="rId1"/>
                <a:stretch>
                  <a:fillRect l="-2" t="-19" r="1" b="19"/>
                </a:stretch>
              </a:blipFill>
            </p:spPr>
            <p:txBody>
              <a:bodyPr/>
              <a:lstStyle/>
              <a:p>
                <a:r>
                  <a:rPr lang="zh-CN" altLang="en-US">
                    <a:noFill/>
                  </a:rPr>
                  <a:t> </a:t>
                </a:r>
              </a:p>
            </p:txBody>
          </p:sp>
        </mc:Fallback>
      </mc:AlternateContent>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内容占位符 9"/>
              <p:cNvSpPr>
                <a:spLocks noGrp="1"/>
              </p:cNvSpPr>
              <p:nvPr>
                <p:ph idx="1"/>
              </p:nvPr>
            </p:nvSpPr>
            <p:spPr>
              <a:xfrm>
                <a:off x="360854" y="746120"/>
                <a:ext cx="11485848" cy="4740275"/>
              </a:xfrm>
            </p:spPr>
            <p:txBody>
              <a:bodyPr/>
              <a:lstStyle/>
              <a:p>
                <a:pPr hangingPunct="0">
                  <a:spcAft>
                    <a:spcPts val="0"/>
                  </a:spcAft>
                  <a:tabLst>
                    <a:tab pos="585089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）做斜上抛运动的物体从起点运动到落地的过程，从竖直方向来看，可视为做上抛运动的物体从起点到回起点的过程，因此斜上抛运动全程所用的时间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，由于物体在水平方向上做匀速直线运动，所以斜上抛运动水平方向上的位移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𝐜𝐨𝐬</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因此斜上抛运动的位移与初速度的大小和方向有关，为使位移最大，在初速度大小不变的情况下，初速度方向应与水平方向呈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的夹角（</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考虑到现实生活中抛出点往往具有一定的高度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为使射程最大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初速度与水平方向的夹角应略小于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9"/>
              <p:cNvSpPr>
                <a:spLocks noRot="1" noChangeAspect="1" noMove="1" noResize="1" noEditPoints="1" noAdjustHandles="1" noChangeArrowheads="1" noChangeShapeType="1" noTextEdit="1"/>
              </p:cNvSpPr>
              <p:nvPr>
                <p:ph idx="1"/>
              </p:nvPr>
            </p:nvSpPr>
            <p:spPr>
              <a:xfrm>
                <a:off x="360854" y="746120"/>
                <a:ext cx="11485848" cy="4740275"/>
              </a:xfrm>
              <a:blipFill rotWithShape="1">
                <a:blip r:embed="rId1"/>
                <a:stretch>
                  <a:fillRect l="-2" t="-13" r="1" b="13"/>
                </a:stretch>
              </a:blipFill>
            </p:spPr>
            <p:txBody>
              <a:bodyPr/>
              <a:lstStyle/>
              <a:p>
                <a:r>
                  <a:rPr lang="zh-CN" altLang="en-US">
                    <a:noFill/>
                  </a:rPr>
                  <a:t> </a:t>
                </a:r>
              </a:p>
            </p:txBody>
          </p:sp>
        </mc:Fallback>
      </mc:AlternateContent>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89599;FounderCES"/>
          <p:cNvPicPr/>
          <p:nvPr/>
        </p:nvPicPr>
        <p:blipFill>
          <a:blip r:embed="rId1"/>
          <a:stretch>
            <a:fillRect/>
          </a:stretch>
        </p:blipFill>
        <p:spPr>
          <a:xfrm>
            <a:off x="325676" y="908720"/>
            <a:ext cx="1203325" cy="387350"/>
          </a:xfrm>
          <a:prstGeom prst="rect">
            <a:avLst/>
          </a:prstGeom>
        </p:spPr>
      </p:pic>
      <p:sp>
        <p:nvSpPr>
          <p:cNvPr id="5" name="内容占位符 4"/>
          <p:cNvSpPr>
            <a:spLocks noGrp="1"/>
          </p:cNvSpPr>
          <p:nvPr>
            <p:ph idx="1"/>
          </p:nvPr>
        </p:nvSpPr>
        <p:spPr>
          <a:xfrm>
            <a:off x="360854" y="836712"/>
            <a:ext cx="11485848" cy="3970318"/>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辽宁抚顺期末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）中国选手在奥运会田径女子标枪决赛中获得金牌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该选手的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冠军一投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的运动简化图如图所示，投出去的标枪做曲线运动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忽略空气阻力作用，关于标枪的运动及曲线运动，下列说法正确的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mtClean="0"/>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出手后标枪的加速度是变化的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标枪升到最高点时速度为零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标枪在相同时间内的速度变化量相同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曲线运动不可能是匀变速</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5lk656.jpg" descr="id:2147491301;FounderCES"/>
          <p:cNvPicPr/>
          <p:nvPr/>
        </p:nvPicPr>
        <p:blipFill>
          <a:blip r:embed="rId2"/>
          <a:stretch>
            <a:fillRect/>
          </a:stretch>
        </p:blipFill>
        <p:spPr>
          <a:xfrm>
            <a:off x="6383238" y="2828817"/>
            <a:ext cx="3552190" cy="1752600"/>
          </a:xfrm>
          <a:prstGeom prst="rect">
            <a:avLst/>
          </a:prstGeom>
        </p:spPr>
      </p:pic>
      <p:pic>
        <p:nvPicPr>
          <p:cNvPr id="6" name="24答案.eps" descr="id:2147491315;FounderCES"/>
          <p:cNvPicPr/>
          <p:nvPr/>
        </p:nvPicPr>
        <p:blipFill>
          <a:blip r:embed="rId3"/>
          <a:stretch>
            <a:fillRect/>
          </a:stretch>
        </p:blipFill>
        <p:spPr>
          <a:xfrm>
            <a:off x="397948" y="4904916"/>
            <a:ext cx="840740" cy="299720"/>
          </a:xfrm>
          <a:prstGeom prst="rect">
            <a:avLst/>
          </a:prstGeom>
        </p:spPr>
      </p:pic>
      <p:sp>
        <p:nvSpPr>
          <p:cNvPr id="2" name="矩形 1"/>
          <p:cNvSpPr/>
          <p:nvPr/>
        </p:nvSpPr>
        <p:spPr>
          <a:xfrm>
            <a:off x="1342678" y="4705732"/>
            <a:ext cx="407484"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C</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p:cNvSpPr>
            <a:spLocks noGrp="1"/>
          </p:cNvSpPr>
          <p:nvPr>
            <p:ph idx="1"/>
          </p:nvPr>
        </p:nvSpPr>
        <p:spPr>
          <a:xfrm>
            <a:off x="360854" y="746120"/>
            <a:ext cx="11485848" cy="2792239"/>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忽略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空气阻力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标枪出手后只受重力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由牛顿第二定律得其加速度为重力加速度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标枪升到最高点时竖直方向的速度为零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但水平方向的速度不为零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故最高点时速度不为零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标枪出手后只受重力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标枪的加速度恒定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故在相同时间内的速度变化量相同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加速度不变的曲线运动是匀变速运动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例如平抛运动和斜上抛运动都是匀变速曲线运动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308;FounderCES"/>
          <p:cNvPicPr/>
          <p:nvPr/>
        </p:nvPicPr>
        <p:blipFill>
          <a:blip r:embed="rId1"/>
          <a:stretch>
            <a:fillRect/>
          </a:stretch>
        </p:blipFill>
        <p:spPr>
          <a:xfrm>
            <a:off x="501938" y="963476"/>
            <a:ext cx="840740" cy="299720"/>
          </a:xfrm>
          <a:prstGeom prst="rect">
            <a:avLst/>
          </a:prstGeom>
        </p:spPr>
      </p:pic>
      <p:pic>
        <p:nvPicPr>
          <p:cNvPr id="4" name="25lk656.jpg" descr="id:2147491301;FounderCES"/>
          <p:cNvPicPr/>
          <p:nvPr/>
        </p:nvPicPr>
        <p:blipFill>
          <a:blip r:embed="rId2"/>
          <a:stretch>
            <a:fillRect/>
          </a:stretch>
        </p:blipFill>
        <p:spPr>
          <a:xfrm>
            <a:off x="3646934" y="3717032"/>
            <a:ext cx="3744416" cy="18002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2.eps" descr="id:2147489648;FounderCES"/>
          <p:cNvPicPr/>
          <p:nvPr/>
        </p:nvPicPr>
        <p:blipFill>
          <a:blip r:embed="rId1"/>
          <a:stretch>
            <a:fillRect/>
          </a:stretch>
        </p:blipFill>
        <p:spPr>
          <a:xfrm>
            <a:off x="355377" y="836712"/>
            <a:ext cx="1203325" cy="387350"/>
          </a:xfrm>
          <a:prstGeom prst="rect">
            <a:avLst/>
          </a:prstGeom>
        </p:spPr>
      </p:pic>
      <p:pic>
        <p:nvPicPr>
          <p:cNvPr id="6" name="24答案.eps" descr="id:2147489697;FounderCES"/>
          <p:cNvPicPr/>
          <p:nvPr/>
        </p:nvPicPr>
        <p:blipFill>
          <a:blip r:embed="rId2"/>
          <a:stretch>
            <a:fillRect/>
          </a:stretch>
        </p:blipFill>
        <p:spPr>
          <a:xfrm>
            <a:off x="355377" y="4308351"/>
            <a:ext cx="840740" cy="299720"/>
          </a:xfrm>
          <a:prstGeom prst="rect">
            <a:avLst/>
          </a:prstGeom>
        </p:spPr>
      </p:pic>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692696"/>
                <a:ext cx="11485848" cy="3442335"/>
              </a:xfrm>
            </p:spPr>
            <p:txBody>
              <a:bodyPr/>
              <a:lstStyle/>
              <a:p>
                <a:pPr hangingPunct="0">
                  <a:spcAft>
                    <a:spcPts val="0"/>
                  </a:spcAft>
                  <a:tabLst>
                    <a:tab pos="585089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山东聊城期末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）某同学在进行投掷铅球训练，他将铅球从离水平地面高为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点以初速度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抛出，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与水平方向的夹角为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，铅球落地点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点间的水平距离为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不计空气阻力，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37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cos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，则初速度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e>
                    </m:ra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m/s</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m/s</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692696"/>
                <a:ext cx="11485848" cy="3442335"/>
              </a:xfrm>
              <a:blipFill rotWithShape="1">
                <a:blip r:embed="rId3"/>
                <a:stretch>
                  <a:fillRect l="-2" t="-16" r="1" b="16"/>
                </a:stretch>
              </a:blipFill>
            </p:spPr>
            <p:txBody>
              <a:bodyPr/>
              <a:lstStyle/>
              <a:p>
                <a:r>
                  <a:rPr lang="zh-CN" altLang="en-US">
                    <a:noFill/>
                  </a:rPr>
                  <a:t> </a:t>
                </a:r>
              </a:p>
            </p:txBody>
          </p:sp>
        </mc:Fallback>
      </mc:AlternateContent>
      <p:sp>
        <p:nvSpPr>
          <p:cNvPr id="2" name="矩形 1"/>
          <p:cNvSpPr/>
          <p:nvPr/>
        </p:nvSpPr>
        <p:spPr>
          <a:xfrm>
            <a:off x="1363777" y="4135045"/>
            <a:ext cx="389850" cy="646331"/>
          </a:xfrm>
          <a:prstGeom prst="rect">
            <a:avLst/>
          </a:prstGeom>
        </p:spPr>
        <p:txBody>
          <a:bodyPr wrap="none">
            <a:spAutoFit/>
          </a:bodyPr>
          <a:lstStyle/>
          <a:p>
            <a:pPr algn="just">
              <a:lnSpc>
                <a:spcPct val="150000"/>
              </a:lnSpc>
              <a:spcAft>
                <a:spcPts val="0"/>
              </a:spcAft>
              <a:tabLst>
                <a:tab pos="5850890" algn="l"/>
              </a:tabLst>
            </a:pPr>
            <a:r>
              <a:rPr lang="en-US" altLang="zh-CN" sz="2400">
                <a:solidFill>
                  <a:srgbClr val="000000"/>
                </a:solidFill>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4708</Words>
  <Application>WPS 演示</Application>
  <PresentationFormat>自定义</PresentationFormat>
  <Paragraphs>101</Paragraphs>
  <Slides>20</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20</vt:i4>
      </vt:variant>
    </vt:vector>
  </HeadingPairs>
  <TitlesOfParts>
    <vt:vector size="34" baseType="lpstr">
      <vt:lpstr>Arial</vt:lpstr>
      <vt:lpstr>宋体</vt:lpstr>
      <vt:lpstr>Wingdings</vt:lpstr>
      <vt:lpstr>Times New Roman</vt:lpstr>
      <vt:lpstr>楷体</vt:lpstr>
      <vt:lpstr>微软雅黑</vt:lpstr>
      <vt:lpstr>黑体</vt:lpstr>
      <vt:lpstr>Book Antiqua</vt:lpstr>
      <vt:lpstr>Cambria Math</vt:lpstr>
      <vt:lpstr>Arial Unicode MS</vt:lpstr>
      <vt:lpstr>Calibri</vt:lpstr>
      <vt:lpstr>MS Mincho</vt:lpstr>
      <vt:lpstr>Segoe Print</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Azrael</cp:lastModifiedBy>
  <cp:revision>595</cp:revision>
  <dcterms:created xsi:type="dcterms:W3CDTF">2020-11-06T05:24:00Z</dcterms:created>
  <dcterms:modified xsi:type="dcterms:W3CDTF">2025-11-06T07:03:45Z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FE7931F92CAC400B831743A17848067E_12</vt:lpwstr>
  </property>
</Properties>
</file>